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56" r:id="rId6"/>
    <p:sldId id="257" r:id="rId7"/>
    <p:sldId id="258" r:id="rId8"/>
    <p:sldId id="263" r:id="rId9"/>
    <p:sldId id="264" r:id="rId10"/>
    <p:sldId id="259" r:id="rId11"/>
    <p:sldId id="265" r:id="rId12"/>
    <p:sldId id="266" r:id="rId13"/>
    <p:sldId id="262" r:id="rId14"/>
    <p:sldId id="267" r:id="rId15"/>
    <p:sldId id="268" r:id="rId16"/>
    <p:sldId id="260" r:id="rId17"/>
    <p:sldId id="261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604B-C3B2-4FF4-AC9B-CE718BB72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B0373-5B2A-4138-B0BE-5D333AA6B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AC469-09A9-4BFD-B608-62C2EB06E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597BC-424F-40A5-867D-98B039670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3CE97-D48C-42D1-83E9-23E4BC12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9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EDE3-CB73-4F7C-AFB7-E576C1B8E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AF804-F62A-426E-9504-9BD39858B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9BBE0-14E9-4837-896E-2C043C3F9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43633-F862-470B-8E87-3A17113CF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1C69E-CC8B-44EC-9E57-DBDC1BFD7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32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749C58-2B16-440F-893A-FE87EE8AE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F52C9-2246-46DF-AD7E-8DF18C569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97635-7A6E-4212-9449-AF260AEC7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CF289-0293-45DB-9BA8-943E9F61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3285C-2514-4174-A529-F306FF4E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1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B34F-5A7B-405E-9AC8-D23F9DC4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FB2A7-2C39-486B-93E3-4F4D24DB4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2061A-56E0-499C-B794-D6B249DC1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6B1DC-5112-4176-9B29-A774DBC7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7410-C537-40F5-BBF2-9DB89D54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0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60CC6-D271-478B-85EE-A20EB23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FFBBA-A329-4522-809D-DA178B490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72650-D1CF-4AC1-9248-1AB3D64A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43846-CA2B-45BC-B18A-E7E9E7871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9561F-0403-43FC-90C9-CA3655C04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07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ADF76-A9A9-43FF-A7EB-B354C1991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4BBEC-39B6-411B-8DD4-8CF8DF02E7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710ED-B559-4E4D-86DA-A4AF68B4A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A23BE-4171-4A02-B1A8-0E79B9405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BEE2A-CD0F-43DD-86F8-98BD4F4F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2E54C-B00E-47DD-B124-F1550ECD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5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9CE86-3605-4CEA-BFDD-1574248A4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1A0AB-6586-420E-AF01-1D03F5EB1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AF03F-330B-47A3-98BF-5E4AFE8E9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123C2-BFF8-49A0-8F9C-1BB0582F78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76EC09-7890-4478-98BA-F2DC9088A9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6C82FF-B443-43E4-89AF-491DF68DC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BC0B73-77EF-463A-A418-B9320850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BB48B8-B0DA-4D8E-8F77-0250E9E2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20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7B320-D2B4-419C-94DE-623C78E3D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645EB5-377D-4AC7-8C6C-B11CCDC1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71B87-C009-4A6F-AF90-1B24562A2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47865-EF4E-4848-B7E7-93BCAC0B7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413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02507-8871-434B-8B99-E806600E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57B7DD-70E6-4FE2-B9E1-A6DAAAE4A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88E91-9C8B-472A-BA6F-1A2C73955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71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D65A4-54BF-493C-A0BC-1272DDF6E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0817F-2BD0-4B56-BA57-2D192C181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43A41-A491-49E1-B057-6B6D5438C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9ABA6-22CB-4C6A-A73E-CAF6572A4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5766A-980D-4432-8AFA-DFB413675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07340-FF4C-4F82-A7F6-15BF773E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81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91F04-1F17-4D63-A405-3B028D449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EF91D5-9242-4B82-A1E9-674B655F3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EC5E1-CE7C-4CFC-9259-8860FF9F6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351F4-62E7-4DBC-B4D3-BF41506F8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AA1A79-34D3-4F6E-8908-B2C403A11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7B9C1-6BB2-4BCB-9714-B900684F6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5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0A0A30-3FF9-435B-8CF5-6DE421CC1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967AE-8AE7-4FBD-9AD9-91C03F699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FEFD5-5FCE-498C-8ED3-D724D4F36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4B484-0EFE-4303-9A07-F12779996C60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9F5C-8A77-4682-ADB3-5DA3D308A9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2B05B-507C-49FA-B4D1-59179DBF1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F49EA-62C6-4F03-B060-B33323237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39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6411-97EE-4F9E-B9B5-FB57FE3697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Lotka</a:t>
            </a:r>
            <a:r>
              <a:rPr lang="en-US" dirty="0"/>
              <a:t> Volterra with PySyndi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23069-2446-441C-A382-4CD3A8DE99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Yash Lal</a:t>
            </a:r>
          </a:p>
        </p:txBody>
      </p:sp>
    </p:spTree>
    <p:extLst>
      <p:ext uri="{BB962C8B-B14F-4D97-AF65-F5344CB8AC3E}">
        <p14:creationId xmlns:p14="http://schemas.microsoft.com/office/powerpoint/2010/main" val="1587083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00213-FF54-4129-8887-AAE7C96C8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Growth and Decay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033D7-02D5-4CBE-9B9B-8F701E110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“UserWarning: Sparsity parameter is too big (0.1) and eliminated all coefficients”</a:t>
            </a:r>
          </a:p>
          <a:p>
            <a:pPr lvl="1"/>
            <a:r>
              <a:rPr lang="en-US" dirty="0"/>
              <a:t>If decay/growth is too slow, this occurs</a:t>
            </a:r>
          </a:p>
          <a:p>
            <a:pPr lvl="2"/>
            <a:r>
              <a:rPr lang="en-US" dirty="0"/>
              <a:t>Pops up in random places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Success for small decay/growth rates</a:t>
            </a:r>
          </a:p>
          <a:p>
            <a:pPr lvl="1"/>
            <a:r>
              <a:rPr lang="en-US" dirty="0"/>
              <a:t>Breaks down with very fast exp decay/growth</a:t>
            </a:r>
          </a:p>
          <a:p>
            <a:pPr lvl="1"/>
            <a:r>
              <a:rPr lang="en-US" dirty="0"/>
              <a:t>Overfitting occurs and acc declines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8859B-8C8B-45CC-9550-72F434344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</a:t>
            </a:r>
          </a:p>
        </p:txBody>
      </p:sp>
      <p:pic>
        <p:nvPicPr>
          <p:cNvPr id="5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B375B055-E984-48B3-A112-A811EE2C49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278668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A50E-41E7-4926-81B2-ADB90AFD1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Decay Failure</a:t>
            </a:r>
          </a:p>
        </p:txBody>
      </p:sp>
      <p:pic>
        <p:nvPicPr>
          <p:cNvPr id="9" name="Content Placeholder 8" descr="A picture containing chart&#10;&#10;Description automatically generated">
            <a:extLst>
              <a:ext uri="{FF2B5EF4-FFF2-40B4-BE49-F238E27FC236}">
                <a16:creationId xmlns:a16="http://schemas.microsoft.com/office/drawing/2014/main" id="{462D942E-F429-40F4-AEF8-59CC4B37D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2275891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11245-544C-4673-8771-352CF277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and Nonlinear 2D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51736-95C3-4EFE-9CD0-13469229E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dx = </a:t>
            </a:r>
            <a:r>
              <a:rPr lang="en-US" dirty="0" err="1"/>
              <a:t>ax^n+by^n</a:t>
            </a:r>
            <a:r>
              <a:rPr lang="en-US" dirty="0"/>
              <a:t> and </a:t>
            </a:r>
            <a:r>
              <a:rPr lang="en-US" dirty="0" err="1"/>
              <a:t>dy</a:t>
            </a:r>
            <a:r>
              <a:rPr lang="en-US" dirty="0"/>
              <a:t>=</a:t>
            </a:r>
            <a:r>
              <a:rPr lang="en-US" dirty="0" err="1"/>
              <a:t>cx^n+dy^n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n=1:</a:t>
            </a:r>
          </a:p>
          <a:p>
            <a:pPr lvl="1"/>
            <a:r>
              <a:rPr lang="en-US" dirty="0"/>
              <a:t>Success in acc &gt;95% (ignoring sparsity errors)</a:t>
            </a:r>
          </a:p>
          <a:p>
            <a:pPr lvl="1"/>
            <a:endParaRPr lang="en-US" dirty="0"/>
          </a:p>
          <a:p>
            <a:r>
              <a:rPr lang="en-US" dirty="0"/>
              <a:t>As n increases, hard to find data without numerical instability</a:t>
            </a:r>
          </a:p>
          <a:p>
            <a:pPr lvl="1"/>
            <a:r>
              <a:rPr lang="en-US" dirty="0"/>
              <a:t>Harder to predict too as before	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Pockets </a:t>
            </a:r>
            <a:r>
              <a:rPr lang="en-US"/>
              <a:t>of stability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18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B09B7-CF3E-44A0-BDE7-100396E0E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Linear</a:t>
            </a:r>
          </a:p>
        </p:txBody>
      </p:sp>
      <p:pic>
        <p:nvPicPr>
          <p:cNvPr id="5" name="Content Placeholder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770F39B-4E53-4E12-824C-153CBF14A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1968944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8B001-1656-4B47-A255-71767EB59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Cubic Coupled</a:t>
            </a:r>
          </a:p>
        </p:txBody>
      </p:sp>
      <p:pic>
        <p:nvPicPr>
          <p:cNvPr id="5" name="Content Placeholder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D2BE3CC-25F9-42E9-863D-2887897A4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299447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88925-99B0-4DE2-8CF4-C5DA4BB9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Paper…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EF857-5DA7-4DDC-9807-CEC0E0B54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Lorenz Equations </a:t>
            </a:r>
          </a:p>
          <a:p>
            <a:endParaRPr lang="en-US" dirty="0"/>
          </a:p>
          <a:p>
            <a:r>
              <a:rPr lang="en-US" dirty="0"/>
              <a:t>Nonlinear cubic coupled ODEs</a:t>
            </a:r>
          </a:p>
          <a:p>
            <a:endParaRPr lang="en-US" dirty="0"/>
          </a:p>
          <a:p>
            <a:r>
              <a:rPr lang="en-US" dirty="0"/>
              <a:t>Complex fluid flow</a:t>
            </a:r>
          </a:p>
          <a:p>
            <a:endParaRPr lang="en-US" dirty="0"/>
          </a:p>
          <a:p>
            <a:r>
              <a:rPr lang="en-US" dirty="0"/>
              <a:t>Logistic Map</a:t>
            </a:r>
          </a:p>
        </p:txBody>
      </p:sp>
    </p:spTree>
    <p:extLst>
      <p:ext uri="{BB962C8B-B14F-4D97-AF65-F5344CB8AC3E}">
        <p14:creationId xmlns:p14="http://schemas.microsoft.com/office/powerpoint/2010/main" val="1569662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E03B-57C7-4F57-B115-F146D9FDC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D2E4D-0084-4BDB-ACC9-B31892BCB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can be finicky and lead to errors if too sparse</a:t>
            </a:r>
          </a:p>
          <a:p>
            <a:endParaRPr lang="en-US" dirty="0"/>
          </a:p>
          <a:p>
            <a:r>
              <a:rPr lang="en-US" dirty="0"/>
              <a:t>More trajectories seem to help</a:t>
            </a:r>
          </a:p>
          <a:p>
            <a:pPr lvl="1"/>
            <a:r>
              <a:rPr lang="en-US" dirty="0"/>
              <a:t>Compensate for wider data</a:t>
            </a:r>
          </a:p>
          <a:p>
            <a:pPr lvl="1"/>
            <a:r>
              <a:rPr lang="en-US" dirty="0"/>
              <a:t>Battle between amount of data vs density of data</a:t>
            </a:r>
          </a:p>
          <a:p>
            <a:endParaRPr lang="en-US" dirty="0"/>
          </a:p>
          <a:p>
            <a:r>
              <a:rPr lang="en-US" dirty="0"/>
              <a:t>Higher order terms mess with data</a:t>
            </a:r>
          </a:p>
          <a:p>
            <a:endParaRPr lang="en-US" dirty="0"/>
          </a:p>
          <a:p>
            <a:r>
              <a:rPr lang="en-US" dirty="0"/>
              <a:t>Either seem to get pretty wrong or pretty correct</a:t>
            </a:r>
          </a:p>
          <a:p>
            <a:pPr lvl="1"/>
            <a:r>
              <a:rPr lang="en-US" dirty="0"/>
              <a:t>Except for cases where overfitting seems to seep away </a:t>
            </a:r>
            <a:r>
              <a:rPr lang="en-US"/>
              <a:t>the accuracy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15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8374-000B-4EC5-832B-143C1EE4BE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Cool 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993B1-652E-4165-9411-C82ED3E09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Yash Lal</a:t>
            </a:r>
          </a:p>
        </p:txBody>
      </p:sp>
    </p:spTree>
    <p:extLst>
      <p:ext uri="{BB962C8B-B14F-4D97-AF65-F5344CB8AC3E}">
        <p14:creationId xmlns:p14="http://schemas.microsoft.com/office/powerpoint/2010/main" val="3473756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5E278E9-A10E-46DD-B87C-3F06C88E3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7F8B1C6-E0CD-4759-A273-3A1C9FBAF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578" y="823118"/>
            <a:ext cx="1730115" cy="58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C178FB5-10CB-4BC8-A538-F9231A433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5663" y="646905"/>
            <a:ext cx="336232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217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EAA7-8785-4725-8CBE-AF8C1DE1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pic>
        <p:nvPicPr>
          <p:cNvPr id="5" name="Content Placeholder 4" descr="Letter&#10;&#10;Description automatically generated">
            <a:extLst>
              <a:ext uri="{FF2B5EF4-FFF2-40B4-BE49-F238E27FC236}">
                <a16:creationId xmlns:a16="http://schemas.microsoft.com/office/drawing/2014/main" id="{DB0E1C70-B803-449D-B086-55B45A67682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52043" y="2208351"/>
            <a:ext cx="3918384" cy="2441297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E8AF54-4B80-4024-9F01-1453C40829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Assumed beta=delta</a:t>
            </a:r>
          </a:p>
          <a:p>
            <a:r>
              <a:rPr lang="en-US" dirty="0"/>
              <a:t>Swept through 567 parameter sets</a:t>
            </a:r>
          </a:p>
          <a:p>
            <a:pPr lvl="1"/>
            <a:r>
              <a:rPr lang="en-US" dirty="0"/>
              <a:t>Alpha in [1,9], step=1</a:t>
            </a:r>
          </a:p>
          <a:p>
            <a:pPr lvl="1"/>
            <a:r>
              <a:rPr lang="en-US" dirty="0"/>
              <a:t>Beta=Delta in [1,1.7], step=0.1</a:t>
            </a:r>
          </a:p>
          <a:p>
            <a:pPr lvl="1"/>
            <a:r>
              <a:rPr lang="en-US" dirty="0"/>
              <a:t>Gamma in [1,9], step=1</a:t>
            </a:r>
          </a:p>
          <a:p>
            <a:endParaRPr lang="en-US" dirty="0"/>
          </a:p>
          <a:p>
            <a:r>
              <a:rPr lang="en-US" dirty="0"/>
              <a:t>Trained from IC of [5,5]</a:t>
            </a:r>
          </a:p>
          <a:p>
            <a:pPr lvl="1"/>
            <a:r>
              <a:rPr lang="en-US" dirty="0"/>
              <a:t>Training data was integrating by dt=0.01 from t=0 to 100</a:t>
            </a:r>
          </a:p>
          <a:p>
            <a:pPr lvl="1"/>
            <a:r>
              <a:rPr lang="en-US" dirty="0"/>
              <a:t>Fit model</a:t>
            </a:r>
          </a:p>
          <a:p>
            <a:pPr lvl="1"/>
            <a:endParaRPr lang="en-US" dirty="0"/>
          </a:p>
          <a:p>
            <a:r>
              <a:rPr lang="en-US" dirty="0"/>
              <a:t>Testing from IC of [10,10]</a:t>
            </a:r>
          </a:p>
          <a:p>
            <a:pPr lvl="1"/>
            <a:r>
              <a:rPr lang="en-US" dirty="0"/>
              <a:t>Training data for validation was integrating by dt=0.01 from t=0 to 100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198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4CC93878-1871-48F6-8A3D-ED8EE4512D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345467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FCEE3-B97A-4760-BC0D-7953641C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847CA8-7901-4538-9629-9B5C08F6D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Parameter sweep was chosen to avoid extinctions </a:t>
            </a:r>
          </a:p>
          <a:p>
            <a:pPr lvl="1"/>
            <a:r>
              <a:rPr lang="en-US" dirty="0"/>
              <a:t>Numerical error from the solver pollutes the data </a:t>
            </a:r>
          </a:p>
          <a:p>
            <a:pPr lvl="1"/>
            <a:endParaRPr lang="en-US" dirty="0"/>
          </a:p>
          <a:p>
            <a:r>
              <a:rPr lang="en-US" dirty="0"/>
              <a:t>Average testing accuracy: </a:t>
            </a:r>
            <a:r>
              <a:rPr lang="en-US" b="1" dirty="0"/>
              <a:t>99.38%</a:t>
            </a:r>
          </a:p>
          <a:p>
            <a:pPr lvl="1"/>
            <a:r>
              <a:rPr lang="en-US" dirty="0"/>
              <a:t>Some cases had small coefficients on terms that shouldn’t exist (i.e., y^2)</a:t>
            </a:r>
          </a:p>
          <a:p>
            <a:pPr lvl="2"/>
            <a:r>
              <a:rPr lang="en-US" dirty="0"/>
              <a:t>Nothing too significant</a:t>
            </a:r>
          </a:p>
          <a:p>
            <a:pPr lvl="1"/>
            <a:r>
              <a:rPr lang="en-US" dirty="0"/>
              <a:t>Accuracy is better when parameters were smaller</a:t>
            </a:r>
          </a:p>
          <a:p>
            <a:endParaRPr lang="en-US" dirty="0"/>
          </a:p>
          <a:p>
            <a:r>
              <a:rPr lang="en-US" dirty="0"/>
              <a:t>One wacky PySyndi breakdown:</a:t>
            </a:r>
          </a:p>
          <a:p>
            <a:pPr lvl="1"/>
            <a:r>
              <a:rPr lang="en-US" dirty="0"/>
              <a:t>If alpha:beta:delta:gamma was in ratio 1:0.2:0.2:1 i.e., 8:1.6:1.6:8</a:t>
            </a:r>
          </a:p>
          <a:p>
            <a:pPr lvl="2"/>
            <a:r>
              <a:rPr lang="en-US" dirty="0"/>
              <a:t>“UserWarning: Sparsity parameter is too big (0.1) and eliminated all coefficients”</a:t>
            </a:r>
          </a:p>
          <a:p>
            <a:pPr lvl="2"/>
            <a:r>
              <a:rPr lang="en-US" dirty="0"/>
              <a:t>I’m not too worried about this happening in the future 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169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23B4-13DD-4776-9AB4-A6E78F44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ACEE0-25D2-4A81-BE54-9CFE7836A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Changing the type of time series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Time step of the integrator was fixed at 0.01 but training and testing data was taken by selecting every 10</a:t>
            </a:r>
            <a:r>
              <a:rPr lang="en-US" baseline="30000" dirty="0"/>
              <a:t>th</a:t>
            </a:r>
            <a:r>
              <a:rPr lang="en-US" dirty="0"/>
              <a:t>/100</a:t>
            </a:r>
            <a:r>
              <a:rPr lang="en-US" baseline="30000" dirty="0"/>
              <a:t>th</a:t>
            </a:r>
            <a:r>
              <a:rPr lang="en-US" dirty="0"/>
              <a:t> data point</a:t>
            </a:r>
          </a:p>
          <a:p>
            <a:endParaRPr lang="en-US" dirty="0"/>
          </a:p>
          <a:p>
            <a:pPr lvl="1"/>
            <a:r>
              <a:rPr lang="en-US" dirty="0"/>
              <a:t>(Dense): [0,10] with step=0.01: Acc=0.9938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Even [0,1] with step-0.01 gives Acc=0.9929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(Wide): [0,100] with step=0.1: Acc=0.6578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Wide data does much worse</a:t>
            </a:r>
          </a:p>
          <a:p>
            <a:pPr lvl="1"/>
            <a:r>
              <a:rPr lang="en-US" dirty="0"/>
              <a:t>Hypothesis: losing the idea of the “neighborhood” of points</a:t>
            </a:r>
          </a:p>
        </p:txBody>
      </p:sp>
    </p:spTree>
    <p:extLst>
      <p:ext uri="{BB962C8B-B14F-4D97-AF65-F5344CB8AC3E}">
        <p14:creationId xmlns:p14="http://schemas.microsoft.com/office/powerpoint/2010/main" val="1773234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BEBAA-9B6A-4846-82EF-60397091EB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Testing PySyndi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C79CB-0AF5-4442-A94B-7BFDDC4188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Yash Lal</a:t>
            </a:r>
          </a:p>
        </p:txBody>
      </p:sp>
    </p:spTree>
    <p:extLst>
      <p:ext uri="{BB962C8B-B14F-4D97-AF65-F5344CB8AC3E}">
        <p14:creationId xmlns:p14="http://schemas.microsoft.com/office/powerpoint/2010/main" val="1911226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969F5-B5A1-459B-9EC2-95660F0E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1724A-5313-4E25-9F1E-C33504EE8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multiple trajectories</a:t>
            </a:r>
          </a:p>
          <a:p>
            <a:pPr lvl="1"/>
            <a:r>
              <a:rPr lang="en-US" dirty="0"/>
              <a:t>Wider data</a:t>
            </a:r>
          </a:p>
          <a:p>
            <a:pPr lvl="1"/>
            <a:r>
              <a:rPr lang="en-US" dirty="0"/>
              <a:t>5 trajectories spaced from [0,0] to [50,50]</a:t>
            </a:r>
          </a:p>
          <a:p>
            <a:pPr lvl="1"/>
            <a:endParaRPr lang="en-US" dirty="0"/>
          </a:p>
          <a:p>
            <a:r>
              <a:rPr lang="en-US" dirty="0"/>
              <a:t>dt=0.1 in </a:t>
            </a:r>
            <a:r>
              <a:rPr lang="en-US"/>
              <a:t>[0,20] </a:t>
            </a:r>
            <a:r>
              <a:rPr lang="en-US" dirty="0"/>
              <a:t>for sampling data</a:t>
            </a:r>
          </a:p>
          <a:p>
            <a:endParaRPr lang="en-US" dirty="0"/>
          </a:p>
          <a:p>
            <a:r>
              <a:rPr lang="en-US" dirty="0"/>
              <a:t>Testing on 1 trajectory</a:t>
            </a:r>
          </a:p>
        </p:txBody>
      </p:sp>
    </p:spTree>
    <p:extLst>
      <p:ext uri="{BB962C8B-B14F-4D97-AF65-F5344CB8AC3E}">
        <p14:creationId xmlns:p14="http://schemas.microsoft.com/office/powerpoint/2010/main" val="210287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A19E-37BF-4C9A-AA49-4194B730D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Oscillations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DB1C8-9370-43F0-B938-702BDA297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Simple Harmonic Motion and Damped Harmonic Motion</a:t>
            </a:r>
          </a:p>
          <a:p>
            <a:endParaRPr lang="en-US" dirty="0"/>
          </a:p>
          <a:p>
            <a:pPr lvl="1"/>
            <a:r>
              <a:rPr lang="en-US" dirty="0"/>
              <a:t>Success (Acc &gt; 95%, accurate vector field)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Worked with ranging parameters 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As well as quadratic and (sort of for cubic damping)</a:t>
            </a:r>
          </a:p>
          <a:p>
            <a:pPr lvl="3"/>
            <a:endParaRPr lang="en-US" dirty="0"/>
          </a:p>
          <a:p>
            <a:pPr lvl="3"/>
            <a:r>
              <a:rPr lang="en-US" dirty="0"/>
              <a:t>Acc decreases slightly as power of damping term increases</a:t>
            </a:r>
          </a:p>
          <a:p>
            <a:endParaRPr lang="en-US" dirty="0"/>
          </a:p>
          <a:p>
            <a:r>
              <a:rPr lang="en-US" dirty="0"/>
              <a:t>Higher order =&gt; harder to learn</a:t>
            </a:r>
          </a:p>
        </p:txBody>
      </p:sp>
    </p:spTree>
    <p:extLst>
      <p:ext uri="{BB962C8B-B14F-4D97-AF65-F5344CB8AC3E}">
        <p14:creationId xmlns:p14="http://schemas.microsoft.com/office/powerpoint/2010/main" val="105214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26810-E091-42CC-9B68-2585DF2B1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SHM</a:t>
            </a:r>
          </a:p>
        </p:txBody>
      </p:sp>
      <p:pic>
        <p:nvPicPr>
          <p:cNvPr id="10" name="Content Placeholder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763F0E95-2917-4C52-A65C-06D93ECF2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206955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93E1F-2846-4536-996B-F4E070332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DHM</a:t>
            </a:r>
          </a:p>
        </p:txBody>
      </p:sp>
      <p:pic>
        <p:nvPicPr>
          <p:cNvPr id="5" name="Content Placeholder 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2712E28-3A85-4F34-BFF2-6D66EF211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90" y="1825625"/>
            <a:ext cx="8693620" cy="4351338"/>
          </a:xfrm>
        </p:spPr>
      </p:pic>
    </p:spTree>
    <p:extLst>
      <p:ext uri="{BB962C8B-B14F-4D97-AF65-F5344CB8AC3E}">
        <p14:creationId xmlns:p14="http://schemas.microsoft.com/office/powerpoint/2010/main" val="2913330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559</Words>
  <Application>Microsoft Office PowerPoint</Application>
  <PresentationFormat>Widescreen</PresentationFormat>
  <Paragraphs>111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Lotka Volterra with PySyndi</vt:lpstr>
      <vt:lpstr>Setup</vt:lpstr>
      <vt:lpstr>Results</vt:lpstr>
      <vt:lpstr>Results</vt:lpstr>
      <vt:lpstr>Testing PySyndi</vt:lpstr>
      <vt:lpstr>Setup</vt:lpstr>
      <vt:lpstr>Oscillations</vt:lpstr>
      <vt:lpstr>SHM</vt:lpstr>
      <vt:lpstr>DHM</vt:lpstr>
      <vt:lpstr>Exponential Growth and Decay</vt:lpstr>
      <vt:lpstr>Growth</vt:lpstr>
      <vt:lpstr>Rapid Decay Failure</vt:lpstr>
      <vt:lpstr>Linear and Nonlinear 2D</vt:lpstr>
      <vt:lpstr>2D Linear</vt:lpstr>
      <vt:lpstr>2D Cubic Coupled</vt:lpstr>
      <vt:lpstr>From the Paper…</vt:lpstr>
      <vt:lpstr>Thoughts</vt:lpstr>
      <vt:lpstr>Cool Plots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PySyndi</dc:title>
  <dc:creator>Amit Lal</dc:creator>
  <cp:lastModifiedBy>Amit Lal</cp:lastModifiedBy>
  <cp:revision>25</cp:revision>
  <dcterms:created xsi:type="dcterms:W3CDTF">2021-08-18T04:13:23Z</dcterms:created>
  <dcterms:modified xsi:type="dcterms:W3CDTF">2021-08-19T00:29:21Z</dcterms:modified>
</cp:coreProperties>
</file>

<file path=docProps/thumbnail.jpeg>
</file>